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85" r:id="rId5"/>
    <p:sldId id="260" r:id="rId6"/>
    <p:sldId id="258" r:id="rId7"/>
    <p:sldId id="261" r:id="rId8"/>
    <p:sldId id="262" r:id="rId9"/>
    <p:sldId id="263" r:id="rId10"/>
    <p:sldId id="264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88" r:id="rId21"/>
    <p:sldId id="289" r:id="rId22"/>
    <p:sldId id="287" r:id="rId23"/>
    <p:sldId id="280" r:id="rId24"/>
    <p:sldId id="281" r:id="rId25"/>
    <p:sldId id="279" r:id="rId26"/>
    <p:sldId id="290" r:id="rId27"/>
    <p:sldId id="282" r:id="rId28"/>
    <p:sldId id="283" r:id="rId29"/>
    <p:sldId id="284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8BA10-86DA-4D90-865F-CF24C8D27E21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92DBA2-0E29-44BF-B6B6-9905C1D7AA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996952"/>
            <a:ext cx="8676456" cy="118199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Облачные сервисы и офисные приложения в работе учителя - предметника.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517232"/>
            <a:ext cx="7992888" cy="960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ambria" pitchFamily="18" charset="0"/>
              </a:rPr>
              <a:t>Яковлева Н.Г., научный  сотрудник отдела сопровождения ФГОС ГАУ ДПО «ИРО ПК» </a:t>
            </a:r>
          </a:p>
          <a:p>
            <a:endParaRPr lang="ru-RU" sz="2800" dirty="0"/>
          </a:p>
        </p:txBody>
      </p:sp>
      <p:pic>
        <p:nvPicPr>
          <p:cNvPr id="1026" name="Picture 2" descr="C:\Users\Jakovleva-NG\Pictures\web-develop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267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Облако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Mail.Ru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07904" y="1196752"/>
            <a:ext cx="4968552" cy="4525963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mbria" pitchFamily="18" charset="0"/>
              </a:rPr>
              <a:t>8 Гб бесплатного объема</a:t>
            </a:r>
          </a:p>
          <a:p>
            <a:r>
              <a:rPr lang="ru-RU" sz="2400" dirty="0" smtClean="0">
                <a:latin typeface="Cambria" pitchFamily="18" charset="0"/>
              </a:rPr>
              <a:t>Приложение </a:t>
            </a:r>
            <a:r>
              <a:rPr lang="ru-RU" sz="2400" dirty="0" err="1" smtClean="0">
                <a:latin typeface="Cambria" pitchFamily="18" charset="0"/>
              </a:rPr>
              <a:t>Диск-О</a:t>
            </a:r>
            <a:r>
              <a:rPr lang="ru-RU" sz="2400" dirty="0" smtClean="0">
                <a:latin typeface="Cambria" pitchFamily="18" charset="0"/>
              </a:rPr>
              <a:t>, которое немного иначе подходит к реализации приложений облачных хранилищ для компьютеров. </a:t>
            </a:r>
            <a:r>
              <a:rPr lang="ru-RU" sz="2400" dirty="0" err="1" smtClean="0">
                <a:latin typeface="Cambria" pitchFamily="18" charset="0"/>
              </a:rPr>
              <a:t>Диск-О</a:t>
            </a:r>
            <a:r>
              <a:rPr lang="ru-RU" sz="2400" dirty="0" smtClean="0">
                <a:latin typeface="Cambria" pitchFamily="18" charset="0"/>
              </a:rPr>
              <a:t> подключает хранилища как отдельные диски, где вы можете создавать папки, перемещать файлы и делать все тоже самое, что и с другими файлами на вашем компьютере, к примеру на диске С: или D:. </a:t>
            </a:r>
          </a:p>
          <a:p>
            <a:endParaRPr lang="ru-RU" sz="2400" dirty="0"/>
          </a:p>
        </p:txBody>
      </p:sp>
      <p:pic>
        <p:nvPicPr>
          <p:cNvPr id="11268" name="Picture 4" descr="https://setphone.ru/wp-content/uploads/2017/03/image6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3840554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err="1" smtClean="0"/>
              <a:t>Dropbox</a:t>
            </a:r>
            <a:r>
              <a:rPr lang="ru-RU" b="1" dirty="0" smtClean="0"/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pic>
        <p:nvPicPr>
          <p:cNvPr id="5" name="Содержимое 4" descr="dropbox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756592" y="1772816"/>
            <a:ext cx="5355898" cy="312427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63888" y="1268760"/>
            <a:ext cx="5122912" cy="4857403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Именно Dropbox считают сервисом, из-за которого и начался «взрывной» рост облачных хранилищ</a:t>
            </a: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Бесплатно Dropbox дает всего 2 Гб. Увеличивающих бесплатный объем акций уже давно не проводили, а ограничения бесплатного тарифа не дают пользоваться облаком в полной мере. </a:t>
            </a:r>
          </a:p>
          <a:p>
            <a:endParaRPr lang="ru-RU" sz="24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err="1" smtClean="0">
                <a:latin typeface="Cambria" pitchFamily="18" charset="0"/>
              </a:rPr>
              <a:t>OneDrive</a:t>
            </a:r>
            <a:r>
              <a:rPr lang="ru-RU" b="1" dirty="0" smtClean="0">
                <a:latin typeface="Cambria" pitchFamily="18" charset="0"/>
              </a:rPr>
              <a:t>.</a:t>
            </a:r>
            <a:r>
              <a:rPr lang="en-US" b="1" dirty="0" smtClean="0">
                <a:latin typeface="Cambria" pitchFamily="18" charset="0"/>
              </a:rPr>
              <a:t/>
            </a:r>
            <a:br>
              <a:rPr lang="en-US" b="1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pic>
        <p:nvPicPr>
          <p:cNvPr id="5" name="Содержимое 4" descr="onedrive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-1106983" y="1772816"/>
            <a:ext cx="5602783" cy="326829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91880" y="1412776"/>
            <a:ext cx="5194920" cy="5184576"/>
          </a:xfrm>
        </p:spPr>
        <p:txBody>
          <a:bodyPr>
            <a:normAutofit fontScale="55000" lnSpcReduction="20000"/>
          </a:bodyPr>
          <a:lstStyle/>
          <a:p>
            <a:r>
              <a:rPr lang="ru-RU" sz="4200" dirty="0" smtClean="0">
                <a:latin typeface="Cambria" pitchFamily="18" charset="0"/>
              </a:rPr>
              <a:t>Облачное хранилище от </a:t>
            </a:r>
            <a:r>
              <a:rPr lang="ru-RU" sz="4200" dirty="0" err="1" smtClean="0">
                <a:latin typeface="Cambria" pitchFamily="18" charset="0"/>
              </a:rPr>
              <a:t>Microsoft</a:t>
            </a:r>
            <a:r>
              <a:rPr lang="ru-RU" sz="4200" dirty="0" smtClean="0">
                <a:latin typeface="Cambria" pitchFamily="18" charset="0"/>
              </a:rPr>
              <a:t>. </a:t>
            </a:r>
          </a:p>
          <a:p>
            <a:r>
              <a:rPr lang="ru-RU" sz="4200" dirty="0" smtClean="0">
                <a:latin typeface="Cambria" pitchFamily="18" charset="0"/>
              </a:rPr>
              <a:t> Поддержка форматов тоже достаточно обширная. Работая в данном облаке, многие пользователи могут спокойно отказаться от полноценного пакета </a:t>
            </a:r>
            <a:r>
              <a:rPr lang="ru-RU" sz="4200" dirty="0" err="1" smtClean="0">
                <a:latin typeface="Cambria" pitchFamily="18" charset="0"/>
              </a:rPr>
              <a:t>Microsoft</a:t>
            </a:r>
            <a:r>
              <a:rPr lang="ru-RU" sz="4200" dirty="0" smtClean="0">
                <a:latin typeface="Cambria" pitchFamily="18" charset="0"/>
              </a:rPr>
              <a:t> Office или </a:t>
            </a:r>
            <a:r>
              <a:rPr lang="ru-RU" sz="4200" dirty="0" err="1" smtClean="0">
                <a:latin typeface="Cambria" pitchFamily="18" charset="0"/>
              </a:rPr>
              <a:t>Microsoft</a:t>
            </a:r>
            <a:r>
              <a:rPr lang="ru-RU" sz="4200" dirty="0" smtClean="0">
                <a:latin typeface="Cambria" pitchFamily="18" charset="0"/>
              </a:rPr>
              <a:t> Office 365, которые дают лишь расширенные возможности для более профессиональных задач.</a:t>
            </a:r>
          </a:p>
          <a:p>
            <a:r>
              <a:rPr lang="ru-RU" sz="4200" dirty="0" smtClean="0">
                <a:latin typeface="Cambria" pitchFamily="18" charset="0"/>
              </a:rPr>
              <a:t>Покупая подписку на </a:t>
            </a:r>
            <a:r>
              <a:rPr lang="ru-RU" sz="4200" dirty="0" err="1" smtClean="0">
                <a:latin typeface="Cambria" pitchFamily="18" charset="0"/>
              </a:rPr>
              <a:t>Microsoft</a:t>
            </a:r>
            <a:r>
              <a:rPr lang="ru-RU" sz="4200" dirty="0" smtClean="0">
                <a:latin typeface="Cambria" pitchFamily="18" charset="0"/>
              </a:rPr>
              <a:t> Office 365, вам также бонусом дают 1 Тб пространства в </a:t>
            </a:r>
            <a:r>
              <a:rPr lang="ru-RU" sz="4200" dirty="0" err="1" smtClean="0">
                <a:latin typeface="Cambria" pitchFamily="18" charset="0"/>
              </a:rPr>
              <a:t>OneDrive</a:t>
            </a:r>
            <a:r>
              <a:rPr lang="ru-RU" sz="4200" dirty="0" smtClean="0">
                <a:latin typeface="Cambria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4096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4 цели для использования облачных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хранилищ.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Цель 1: Облачные хранилища для временных файлов.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Цель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2: Облачные хранилища для регулярного обмена файлами.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Цель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3: Облачные хранилища для личных файлов и создания резервных копий.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Цель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4: Облачные хранилища для приватных и секретных файлов без доступа к ним других лиц. 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Самый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лучший совет о том, в каком облачном хранилище или файлообменнике хранить свои приватные либо секретные файлы следующий: не хранить подобные файлы ни в каком файлообменнике!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Актуальность использования облачных сервисов в школе.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67544" y="188640"/>
            <a:ext cx="7834064" cy="1440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   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    Совместная работа сотрудников школы над документами.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4106" name="Picture 10" descr="http://4.bp.blogspot.com/-p0_n2kQIOP4/VqYsi2C_ugI/AAAAAAAAAL8/RBfcmXfDXNo/s1600/figures_walk_into_computer_1600_clr_1265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16832"/>
            <a:ext cx="5817913" cy="4829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548680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Организация дистанционного обучения с использованием облачных технологий в образовании. </a:t>
            </a:r>
          </a:p>
        </p:txBody>
      </p:sp>
      <p:pic>
        <p:nvPicPr>
          <p:cNvPr id="3084" name="Picture 12" descr="https://im0-tub-ru.yandex.net/i?id=c5bc5b601e9d2d13665230c4ebf66ae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6048672" cy="4182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c0e05355dd0590088bd57a7f2112285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179307"/>
            <a:ext cx="5616624" cy="46786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476672"/>
            <a:ext cx="80648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Работа учащихся над общим проектом, где каждый член группы и преподаватель могут оставлять комментарии, правки, замечания, добавлять информацию.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7584" y="220486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Работа учителя с облачным инструментарием.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Создание аккаунта.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0722" name="AutoShape 2" descr="https://www.hostinger.ru/rukovodstva/wp-content/uploads/sites/8/2017/04/googl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0" name="Picture 10" descr="https://im0-tub-ru.yandex.net/i?id=6ee135bf1f4ae1875f009bb3502a6378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8590426" cy="4896544"/>
          </a:xfrm>
          <a:prstGeom prst="rect">
            <a:avLst/>
          </a:prstGeom>
          <a:noFill/>
        </p:spPr>
      </p:pic>
      <p:pic>
        <p:nvPicPr>
          <p:cNvPr id="30732" name="Picture 12" descr="https://im0-tub-ru.yandex.net/i?id=a11674ede4f33983ad7c58daeb62ee23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5013176"/>
            <a:ext cx="864096" cy="864096"/>
          </a:xfrm>
          <a:prstGeom prst="rect">
            <a:avLst/>
          </a:prstGeom>
          <a:noFill/>
        </p:spPr>
      </p:pic>
      <p:pic>
        <p:nvPicPr>
          <p:cNvPr id="11" name="Picture 2" descr="https://im0-tub-ru.yandex.net/i?id=10aab35cffad30467a9b7412c90768aa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5125" y="5013176"/>
            <a:ext cx="1060917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187624" y="2132856"/>
            <a:ext cx="6872808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Облачные технологии.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92311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Документов.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Cambria" pitchFamily="18" charset="0"/>
              </a:rPr>
              <a:t>Офлайн доступ.</a:t>
            </a:r>
          </a:p>
          <a:p>
            <a:r>
              <a:rPr lang="ru-RU" dirty="0" smtClean="0">
                <a:latin typeface="Cambria" pitchFamily="18" charset="0"/>
              </a:rPr>
              <a:t>Совместная </a:t>
            </a:r>
            <a:r>
              <a:rPr lang="ru-RU" dirty="0" smtClean="0">
                <a:latin typeface="Cambria" pitchFamily="18" charset="0"/>
              </a:rPr>
              <a:t>работа.</a:t>
            </a:r>
            <a:endParaRPr lang="ru-RU" dirty="0" smtClean="0"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Публикация документа.</a:t>
            </a:r>
          </a:p>
          <a:p>
            <a:r>
              <a:rPr lang="ru-RU" dirty="0" smtClean="0">
                <a:latin typeface="Cambria" pitchFamily="18" charset="0"/>
              </a:rPr>
              <a:t>Персональный </a:t>
            </a:r>
            <a:r>
              <a:rPr lang="ru-RU" dirty="0" smtClean="0">
                <a:latin typeface="Cambria" pitchFamily="18" charset="0"/>
              </a:rPr>
              <a:t>словарь.</a:t>
            </a:r>
          </a:p>
          <a:p>
            <a:r>
              <a:rPr lang="ru-RU" dirty="0" smtClean="0">
                <a:latin typeface="Cambria" pitchFamily="18" charset="0"/>
              </a:rPr>
              <a:t>Расширенный </a:t>
            </a:r>
            <a:r>
              <a:rPr lang="ru-RU" dirty="0" smtClean="0">
                <a:latin typeface="Cambria" pitchFamily="18" charset="0"/>
              </a:rPr>
              <a:t>поиск.</a:t>
            </a:r>
          </a:p>
          <a:p>
            <a:r>
              <a:rPr lang="ru-RU" dirty="0" smtClean="0">
                <a:latin typeface="Cambria" pitchFamily="18" charset="0"/>
              </a:rPr>
              <a:t>Вставка </a:t>
            </a:r>
            <a:r>
              <a:rPr lang="ru-RU" dirty="0" smtClean="0">
                <a:latin typeface="Cambria" pitchFamily="18" charset="0"/>
              </a:rPr>
              <a:t>картинки перетаскиванием с рабочего стола или другого </a:t>
            </a:r>
            <a:r>
              <a:rPr lang="ru-RU" dirty="0" smtClean="0">
                <a:latin typeface="Cambria" pitchFamily="18" charset="0"/>
              </a:rPr>
              <a:t>сайта.</a:t>
            </a:r>
          </a:p>
          <a:p>
            <a:r>
              <a:rPr lang="ru-RU" dirty="0" smtClean="0">
                <a:latin typeface="Cambria" pitchFamily="18" charset="0"/>
              </a:rPr>
              <a:t>Перевод документа.</a:t>
            </a:r>
            <a:endParaRPr lang="ru-RU" dirty="0" smtClean="0">
              <a:latin typeface="Cambria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https://www.workamajig.com/hs-fs/hubfs/google-docs-icon.png?width=240&amp;height=240&amp;name=google-docs-ic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1395535" cy="1395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9951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Таблиц.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42535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Cambria" pitchFamily="18" charset="0"/>
              </a:rPr>
              <a:t>Совместная работа над </a:t>
            </a:r>
            <a:r>
              <a:rPr lang="ru-RU" dirty="0" smtClean="0">
                <a:latin typeface="Cambria" pitchFamily="18" charset="0"/>
              </a:rPr>
              <a:t>документами.</a:t>
            </a:r>
          </a:p>
          <a:p>
            <a:r>
              <a:rPr lang="ru-RU" dirty="0" smtClean="0">
                <a:latin typeface="Cambria" pitchFamily="18" charset="0"/>
              </a:rPr>
              <a:t>Формулы распределены </a:t>
            </a:r>
            <a:r>
              <a:rPr lang="ru-RU" dirty="0" smtClean="0">
                <a:latin typeface="Cambria" pitchFamily="18" charset="0"/>
              </a:rPr>
              <a:t>по 15 разделам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r>
              <a:rPr lang="ru-RU" dirty="0" smtClean="0">
                <a:latin typeface="Cambria" pitchFamily="18" charset="0"/>
              </a:rPr>
              <a:t>Автоматизация.</a:t>
            </a:r>
          </a:p>
          <a:p>
            <a:r>
              <a:rPr lang="ru-RU" dirty="0" smtClean="0">
                <a:latin typeface="Cambria" pitchFamily="18" charset="0"/>
              </a:rPr>
              <a:t> Коллекция </a:t>
            </a:r>
            <a:r>
              <a:rPr lang="ru-RU" dirty="0" smtClean="0">
                <a:latin typeface="Cambria" pitchFamily="18" charset="0"/>
              </a:rPr>
              <a:t>дополнений.</a:t>
            </a:r>
          </a:p>
          <a:p>
            <a:r>
              <a:rPr lang="ru-RU" dirty="0" smtClean="0">
                <a:latin typeface="Cambria" pitchFamily="18" charset="0"/>
              </a:rPr>
              <a:t>Интеграция с </a:t>
            </a:r>
            <a:r>
              <a:rPr lang="en-US" dirty="0" smtClean="0">
                <a:latin typeface="Cambria" pitchFamily="18" charset="0"/>
              </a:rPr>
              <a:t>Google </a:t>
            </a:r>
            <a:r>
              <a:rPr lang="en-US" dirty="0" smtClean="0">
                <a:latin typeface="Cambria" pitchFamily="18" charset="0"/>
              </a:rPr>
              <a:t>Drive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r>
              <a:rPr lang="ru-RU" dirty="0" smtClean="0">
                <a:latin typeface="Cambria" pitchFamily="18" charset="0"/>
              </a:rPr>
              <a:t>Горячие </a:t>
            </a:r>
            <a:r>
              <a:rPr lang="ru-RU" dirty="0" smtClean="0">
                <a:latin typeface="Cambria" pitchFamily="18" charset="0"/>
              </a:rPr>
              <a:t>клавиши.</a:t>
            </a:r>
          </a:p>
          <a:p>
            <a:r>
              <a:rPr lang="ru-RU" dirty="0" smtClean="0">
                <a:latin typeface="Cambria" pitchFamily="18" charset="0"/>
              </a:rPr>
              <a:t>Экспорт </a:t>
            </a:r>
            <a:r>
              <a:rPr lang="ru-RU" dirty="0" smtClean="0">
                <a:latin typeface="Cambria" pitchFamily="18" charset="0"/>
              </a:rPr>
              <a:t>данных.</a:t>
            </a:r>
          </a:p>
          <a:p>
            <a:r>
              <a:rPr lang="ru-RU" dirty="0" smtClean="0">
                <a:latin typeface="Cambria" pitchFamily="18" charset="0"/>
              </a:rPr>
              <a:t>Мгновенная вставка картинок из </a:t>
            </a:r>
            <a:r>
              <a:rPr lang="ru-RU" dirty="0" smtClean="0">
                <a:latin typeface="Cambria" pitchFamily="18" charset="0"/>
              </a:rPr>
              <a:t>интернета.</a:t>
            </a:r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en-US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 smtClean="0">
              <a:latin typeface="Cambria" pitchFamily="18" charset="0"/>
            </a:endParaRPr>
          </a:p>
          <a:p>
            <a:endParaRPr lang="ru-RU" dirty="0">
              <a:latin typeface="Cambria" pitchFamily="18" charset="0"/>
            </a:endParaRPr>
          </a:p>
        </p:txBody>
      </p:sp>
      <p:pic>
        <p:nvPicPr>
          <p:cNvPr id="41986" name="Picture 2" descr="https://www.apkmirror.com/wp-content/uploads/2019/03/5c92730a0f58d-384x38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779096" cy="114300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Презентаций.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/>
          <a:lstStyle/>
          <a:p>
            <a:r>
              <a:rPr lang="ru-RU" sz="4000" dirty="0" smtClean="0">
                <a:latin typeface="Cambria" pitchFamily="18" charset="0"/>
              </a:rPr>
              <a:t>Эффектная подача .</a:t>
            </a:r>
          </a:p>
          <a:p>
            <a:r>
              <a:rPr lang="ru-RU" sz="4000" dirty="0" smtClean="0">
                <a:latin typeface="Cambria" pitchFamily="18" charset="0"/>
              </a:rPr>
              <a:t>Всегда под рукой.</a:t>
            </a:r>
          </a:p>
          <a:p>
            <a:r>
              <a:rPr lang="ru-RU" sz="4000" dirty="0" smtClean="0">
                <a:latin typeface="Cambria" pitchFamily="18" charset="0"/>
              </a:rPr>
              <a:t>Эффективная совместная работа.</a:t>
            </a:r>
          </a:p>
          <a:p>
            <a:r>
              <a:rPr lang="ru-RU" sz="4000" dirty="0" smtClean="0">
                <a:latin typeface="Cambria" pitchFamily="18" charset="0"/>
              </a:rPr>
              <a:t> Автоматическое сохранение.</a:t>
            </a:r>
          </a:p>
          <a:p>
            <a:r>
              <a:rPr lang="ru-RU" sz="4000" dirty="0" smtClean="0">
                <a:latin typeface="Cambria" pitchFamily="18" charset="0"/>
              </a:rPr>
              <a:t>Совместимость с </a:t>
            </a:r>
            <a:r>
              <a:rPr lang="en-US" sz="4000" dirty="0" smtClean="0">
                <a:latin typeface="Cambria" pitchFamily="18" charset="0"/>
              </a:rPr>
              <a:t>PowerPoint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3010" name="Picture 2" descr="https://im0-tub-ru.yandex.net/i?id=56d39073766a6c8accf8d9874df5af5f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548680"/>
            <a:ext cx="6408712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Форм.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5542" name="Rectangle 6"/>
          <p:cNvSpPr>
            <a:spLocks noChangeArrowheads="1"/>
          </p:cNvSpPr>
          <p:nvPr/>
        </p:nvSpPr>
        <p:spPr bwMode="auto">
          <a:xfrm>
            <a:off x="755576" y="2060848"/>
            <a:ext cx="78488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Онлайн - регистрация на мероприятие;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Онлайн - исследование;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Мониторинг;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ea typeface="Times New Roman" pitchFamily="18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Arial" pitchFamily="34" charset="0"/>
              </a:rPr>
              <a:t>Тестирование;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Сбор  фидбека;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360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Arial" pitchFamily="34" charset="0"/>
              </a:rPr>
              <a:t>Голосование  и т. д.</a:t>
            </a:r>
            <a:endParaRPr kumimoji="0" lang="ru-RU" sz="360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34820" name="Picture 4" descr="https://im0-tub-ru.yandex.net/i?id=a11674ede4f33983ad7c58daeb62ee23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76672"/>
            <a:ext cx="1390079" cy="139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260648"/>
            <a:ext cx="61206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Сайтов.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27584" y="2060848"/>
            <a:ext cx="7859216" cy="4065315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>
                <a:latin typeface="Cambria" pitchFamily="18" charset="0"/>
              </a:rPr>
              <a:t>До обновления Google-сайты были известны как инструмент для создания корпоративной wiki. </a:t>
            </a:r>
          </a:p>
          <a:p>
            <a:r>
              <a:rPr lang="ru-RU" sz="3400" dirty="0" smtClean="0">
                <a:latin typeface="Cambria" pitchFamily="18" charset="0"/>
              </a:rPr>
              <a:t>Сейчас Google говорит, что сервис нужен сотрудникам, чтобы создавать для своих проектов наглядные и простые «визитки» без строчки кода. Это могут быть интернет-сайты только для залогиненных пользователей или же — страницы, доступные всем в интернете.</a:t>
            </a:r>
          </a:p>
          <a:p>
            <a:r>
              <a:rPr lang="ru-RU" sz="3400" dirty="0" smtClean="0">
                <a:latin typeface="Cambria" pitchFamily="18" charset="0"/>
              </a:rPr>
              <a:t>Собственно, сервис закрывает часть задач ECM-систем, как то совместная работа с контентом, организация базы знаний и публикация web-контента.</a:t>
            </a:r>
          </a:p>
          <a:p>
            <a:endParaRPr lang="ru-RU" dirty="0"/>
          </a:p>
        </p:txBody>
      </p:sp>
      <p:pic>
        <p:nvPicPr>
          <p:cNvPr id="36866" name="Picture 2" descr="https://im0-tub-ru.yandex.net/i?id=10aab35cffad30467a9b7412c90768aa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8382" y="476672"/>
            <a:ext cx="1387354" cy="1224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44824"/>
            <a:ext cx="8208912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Планирование дел, приоритеты.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Календарь событий, с указанием времени, напоминаниями и приглашениями.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Напоминания на почту, всплывающим окном или в виде SMS.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Несколько разных календарей.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Списки дел, связанные темой, с привязкой к датам и событиям.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Совместная работа с другими пользователями.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Интеграция с Картами, Почтой, Погодой и другими сервисами.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Синхронизация Календаря на мобильном телефоне или на ПК.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Импорт календарей.</a:t>
            </a:r>
            <a:endParaRPr lang="ru-RU" sz="20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332656"/>
            <a:ext cx="583264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 </a:t>
            </a:r>
            <a:endParaRPr lang="ru-RU" sz="44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  <a:cs typeface="Times New Roman" pitchFamily="18" charset="0"/>
            </a:endParaRPr>
          </a:p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Календаря</a:t>
            </a:r>
            <a:endParaRPr lang="ru-RU" sz="4400" b="1" dirty="0" smtClean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pic>
        <p:nvPicPr>
          <p:cNvPr id="35842" name="Picture 2" descr="https://im0-tub-ru.yandex.net/i?id=7bf793a70dea62c7e0c13026c0cac27e-sr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20688"/>
            <a:ext cx="627504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Google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Classroom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Создать свой класс или курс.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Организовать запись учащихся на курс.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Делиться с учениками необходимым учебным материалом.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Предложить задания для учеников.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Оценивать задания учащихся и следить за их прогрессом.</a:t>
            </a:r>
          </a:p>
          <a:p>
            <a:pPr lvl="1" fontAlgn="base">
              <a:buFont typeface="Arial" pitchFamily="34" charset="0"/>
              <a:buChar char="•"/>
            </a:pPr>
            <a:r>
              <a:rPr lang="ru-RU" dirty="0" smtClean="0">
                <a:latin typeface="Georgia" pitchFamily="18" charset="0"/>
              </a:rPr>
              <a:t>Организовать общение учащихся.</a:t>
            </a:r>
          </a:p>
          <a:p>
            <a:endParaRPr lang="ru-RU" dirty="0"/>
          </a:p>
        </p:txBody>
      </p:sp>
      <p:pic>
        <p:nvPicPr>
          <p:cNvPr id="43010" name="Picture 2" descr="https://im0-tub-ru.yandex.net/i?id=4a93a896eb254b87e1dbe04bc1ad2a0e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1584175" cy="158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67544" y="2204864"/>
            <a:ext cx="8132440" cy="1470025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Итоги: преимущества и недостатки облачных технологий.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Преимущества.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Повышение креативного потенциала учителя.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Повышение мотивации обучающихся.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Возможность совместной работы в режиме реального времени.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Создание единого образовательного пространства школы.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Повышение качества образования.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Недостатки.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29089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mbria" pitchFamily="18" charset="0"/>
              </a:rPr>
              <a:t>Зависимость от наличия интернета.</a:t>
            </a:r>
          </a:p>
          <a:p>
            <a:r>
              <a:rPr lang="ru-RU" sz="4000" dirty="0" smtClean="0">
                <a:latin typeface="Cambria" pitchFamily="18" charset="0"/>
              </a:rPr>
              <a:t>Небезопасность персональных данных.</a:t>
            </a:r>
            <a:endParaRPr lang="ru-RU" sz="4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584" y="908720"/>
            <a:ext cx="7632848" cy="51125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ambria" pitchFamily="18" charset="0"/>
              </a:rPr>
              <a:t>    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Облачные вычисления (cloud computing) - это технология распределённой обработки данных в которой компьютерные ресурсы и мощности предоставляются пользователю как интернет-сервис.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Спасибо за внимание.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8064896" cy="17526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mbria" pitchFamily="18" charset="0"/>
              </a:rPr>
              <a:t>Яковлева Надежда Геннадьевна,  научный сотрудник отдела сопровождения ФГОС «ИРО ПК» (р.т. 8-342- 212-21-99; с.т. 8-909-731-01-80,  </a:t>
            </a:r>
            <a:r>
              <a:rPr lang="en-US" sz="2800" dirty="0" smtClean="0">
                <a:latin typeface="Cambria" pitchFamily="18" charset="0"/>
              </a:rPr>
              <a:t>e-mail fanni1909@yandex.ru)</a:t>
            </a:r>
            <a:endParaRPr lang="ru-RU" sz="2800" dirty="0">
              <a:latin typeface="Cambria" pitchFamily="18" charset="0"/>
            </a:endParaRPr>
          </a:p>
        </p:txBody>
      </p:sp>
      <p:pic>
        <p:nvPicPr>
          <p:cNvPr id="6" name="Picture 2" descr="C:\Users\Jakovleva-NG\Pictures\web-developmen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267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Родом из прошлого века. 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endParaRPr lang="ru-RU" b="1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892480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История облачных технологий  начинается в 1970 году – с того момента, как американский ученый Джозеф Ликлайдер озвучил свою идею о возможности предоставления пользователям интернета доступа к программам.  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 90-х пропускная способность интернета увеличилась, но прорыва не произошло из-за неготовности профильных компаний. На рубеже веков появилась фирма, которая предоставила посетителям доступ к ПО как к сервису.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 России облачные технологии появились в 2010 году. 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Виды.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472608"/>
          </a:xfrm>
        </p:spPr>
        <p:txBody>
          <a:bodyPr>
            <a:normAutofit fontScale="32500" lnSpcReduction="20000"/>
          </a:bodyPr>
          <a:lstStyle/>
          <a:p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Публичное облако</a:t>
            </a: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— это ИТ - инфраструктура, используемая одновременно множеством компаний и сервисов. </a:t>
            </a:r>
          </a:p>
          <a:p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Частное облако</a:t>
            </a: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— это безопасная ИТ - инфраструктура контролируемая и эксплуатируемая в интересах одной-единственной организации. </a:t>
            </a:r>
          </a:p>
          <a:p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Гибридное облако </a:t>
            </a:r>
            <a:r>
              <a:rPr lang="ru-RU" sz="96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— это ИТ - инфраструктура использующая лучшие качества публичного и приватного облака при решении поставленной задачи.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Возможности облачных вычислений.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50691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Доступ к личной информации с любого устройства подключённого к Интернету.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Не важно в какой операционной системе Вы предпочитаете работать.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Одну и туже информацию, как Вы, так и окружающие, могут просматривать и редактировать одновременно с разных устройств.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Многие платные программы стали бесплатными веб-приложениями.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Если что-то случится с вашим устройством, то Вы не потеряете важную информацию, так как она теперь не хранится в памяти устройств.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Вы всегда пользуетесь самой последней версией программ и при этом не надо следить за выходом обновлений.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Можно свою информацию объединять с другими пользователями и делиться информацией с близкими людьми 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187624" y="2132856"/>
            <a:ext cx="6872808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Облачные хранилища.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Яндекс Диск.</a:t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427984" y="1600200"/>
            <a:ext cx="425881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Cambria" pitchFamily="18" charset="0"/>
              </a:rPr>
              <a:t>10 Гб бесплатного объема</a:t>
            </a:r>
          </a:p>
          <a:p>
            <a:r>
              <a:rPr lang="ru-RU" dirty="0" smtClean="0">
                <a:latin typeface="Cambria" pitchFamily="18" charset="0"/>
              </a:rPr>
              <a:t>Поддержка большого числа форматов, интеграцию с Office Online и постоянное развитие приложений.</a:t>
            </a:r>
          </a:p>
          <a:p>
            <a:r>
              <a:rPr lang="ru-RU" dirty="0" smtClean="0">
                <a:latin typeface="Cambria" pitchFamily="18" charset="0"/>
              </a:rPr>
              <a:t>В конце 2017 года Диск также выделился и сделал загрузку фотографий и видео в мобильных приложениях, </a:t>
            </a:r>
            <a:r>
              <a:rPr lang="ru-RU" dirty="0" err="1" smtClean="0">
                <a:latin typeface="Cambria" pitchFamily="18" charset="0"/>
              </a:rPr>
              <a:t>безлимитной</a:t>
            </a:r>
            <a:r>
              <a:rPr lang="ru-RU" dirty="0" smtClean="0">
                <a:latin typeface="Cambria" pitchFamily="18" charset="0"/>
              </a:rPr>
              <a:t>. </a:t>
            </a:r>
          </a:p>
          <a:p>
            <a:endParaRPr lang="ru-RU" dirty="0"/>
          </a:p>
        </p:txBody>
      </p:sp>
      <p:pic>
        <p:nvPicPr>
          <p:cNvPr id="13318" name="Picture 6" descr="http://whatthecc.alihanberkbilgic.com/img/yandexDis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3736630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im0-tub-ru.yandex.net/i?id=783386f082b5239eff66fe6891cde2a6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1844824"/>
            <a:ext cx="6651680" cy="3658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Google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Диск</a:t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707904" y="1412776"/>
            <a:ext cx="4978896" cy="452596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Облачное хранилище от Google имеет самое больше количество поддерживаемых форматов файлов.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Офисные документы небольшого объема, а также фотографии и видео с небольшим расширением – не учитываются при подсчете доступного места в облаке. А места этого 15 Гб.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Облако интегрировано с облачным офисным пакетом Google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Docs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mbria" pitchFamily="18" charset="0"/>
              </a:rPr>
              <a:t>Относительно недавно приложения Google Диска и Google Фото были объединены в одно приложение, получившее название «Google Автозагрузка и синхронизация». </a:t>
            </a:r>
          </a:p>
          <a:p>
            <a:endParaRPr lang="ru-RU" sz="2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965</Words>
  <Application>Microsoft Office PowerPoint</Application>
  <PresentationFormat>Экран (4:3)</PresentationFormat>
  <Paragraphs>131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  Облачные сервисы и офисные приложения в работе учителя - предметника. </vt:lpstr>
      <vt:lpstr>Облачные технологии.</vt:lpstr>
      <vt:lpstr>Слайд 3</vt:lpstr>
      <vt:lpstr> Родом из прошлого века.  </vt:lpstr>
      <vt:lpstr>Виды.</vt:lpstr>
      <vt:lpstr>Возможности облачных вычислений.</vt:lpstr>
      <vt:lpstr>Облачные хранилища.</vt:lpstr>
      <vt:lpstr> Яндекс Диск. </vt:lpstr>
      <vt:lpstr> Google Диск </vt:lpstr>
      <vt:lpstr> Облако Mail.Ru </vt:lpstr>
      <vt:lpstr> Dropbox. </vt:lpstr>
      <vt:lpstr> OneDrive. </vt:lpstr>
      <vt:lpstr>4 цели для использования облачных хранилищ.</vt:lpstr>
      <vt:lpstr>Актуальность использования облачных сервисов в школе.</vt:lpstr>
      <vt:lpstr>Слайд 15</vt:lpstr>
      <vt:lpstr>Слайд 16</vt:lpstr>
      <vt:lpstr>Слайд 17</vt:lpstr>
      <vt:lpstr>Работа учителя с облачным инструментарием.</vt:lpstr>
      <vt:lpstr>Создание аккаунта.</vt:lpstr>
      <vt:lpstr>Возможности Google Документов.</vt:lpstr>
      <vt:lpstr>Возможности Google Таблиц.</vt:lpstr>
      <vt:lpstr>Возможности Google Презентаций.</vt:lpstr>
      <vt:lpstr>Слайд 23</vt:lpstr>
      <vt:lpstr> Возможности Google  Сайтов.</vt:lpstr>
      <vt:lpstr>Слайд 25</vt:lpstr>
      <vt:lpstr> Возможности Google  Classroom. </vt:lpstr>
      <vt:lpstr>Итоги: преимущества и недостатки облачных технологий.</vt:lpstr>
      <vt:lpstr>Преимущества.</vt:lpstr>
      <vt:lpstr>Недостатки.</vt:lpstr>
      <vt:lpstr>Спасибо за внимание.</vt:lpstr>
    </vt:vector>
  </TitlesOfParts>
  <Company>ИРО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Облачные сервисы и офисные приложения в работе учителя - предметника.</dc:title>
  <dc:creator>Jakovleva-NG</dc:creator>
  <cp:lastModifiedBy>Jakovleva-NG</cp:lastModifiedBy>
  <cp:revision>29</cp:revision>
  <dcterms:created xsi:type="dcterms:W3CDTF">2019-04-08T06:15:35Z</dcterms:created>
  <dcterms:modified xsi:type="dcterms:W3CDTF">2019-04-16T08:22:50Z</dcterms:modified>
</cp:coreProperties>
</file>